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63" r:id="rId4"/>
    <p:sldId id="281" r:id="rId5"/>
    <p:sldId id="283" r:id="rId6"/>
    <p:sldId id="282" r:id="rId7"/>
    <p:sldId id="284" r:id="rId8"/>
    <p:sldId id="285" r:id="rId9"/>
    <p:sldId id="286" r:id="rId10"/>
    <p:sldId id="287" r:id="rId11"/>
    <p:sldId id="288" r:id="rId12"/>
    <p:sldId id="289" r:id="rId13"/>
    <p:sldId id="29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EB7"/>
    <a:srgbClr val="039ABD"/>
    <a:srgbClr val="C2F1FE"/>
    <a:srgbClr val="02576C"/>
    <a:srgbClr val="FDBB63"/>
    <a:srgbClr val="D9D7D6"/>
    <a:srgbClr val="6C6B71"/>
    <a:srgbClr val="F5DDBD"/>
    <a:srgbClr val="2E849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43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119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D6CC40-3DC8-4135-9C43-10E01ABD1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31D1BE-48E1-4632-8BED-11B0071C5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D43EE3-54C6-4E98-84BE-427344645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A8C102-21CB-46B8-A941-6EABFB163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1E70D-0D11-47F3-B6BB-3D796C65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474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ACD47-25E0-47A2-8DC4-7586D6E9E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B4EC17-0867-40CB-985A-D563501CC5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EB0F20-FF77-4784-8CAF-B6344326A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DAF78-BCD1-4FD6-8FB3-3850DBD94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ED8ACC-397A-46BA-BEDF-B37BD1A81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7335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5B038DF-F9DC-4A97-AF7F-B31EFDFAAA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21F930-DAA9-47FE-921F-33C4191CD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B3DAF-BB4F-4CF2-91F5-14F9E3A75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E4121A-6F6C-4BD0-AFB2-20FF2B63F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563673-21E1-4CCA-BFA4-D20BB204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442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57370E-3E90-455A-8474-91E433A8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09A8AA-80F6-40BD-81AF-A59CCD3C4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341563-E576-4CB3-90BB-AC612A77E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02B73C-2D7E-4593-8D89-5E42953B6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26C035-3640-449E-B86D-E92EFA771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80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5B2613-99E8-463E-AE32-4D6E34CA0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19A5DC-B7CA-46D1-B830-EF004ABDA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79ADF8-0EC6-448B-A163-B4F38EC9A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88925E-5BB0-4224-84BC-A28CDD7D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2AC82B-7EF0-4A94-ABD0-795BCDC99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722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BBCBA-2239-48DE-BF29-783E5F433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B5B2A9-43FB-4FB5-A683-0AE505AB5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456BA3-1D2B-4F44-8D73-A38936A94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C4AD19-F5F6-497F-A4BB-3ED6C9E18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7D075D-437E-4887-8380-75D310AC2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B0A8A3-DDFE-44C6-A25E-2C33FCC75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428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B4D13-3552-4854-A8FA-4E16928C5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57DCBD-DC71-4142-8BCC-2D7B11A62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5ED62F-DF36-48AA-BA96-840F0BB7A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C7526B-9713-446F-A117-17E2F1C64E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870773B-9A81-408C-9928-4ECEF300AE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D3D292-859B-4030-B8A0-368C7E360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C1FF3BC-559F-4917-93B1-DFAE50994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DC888E0-EB81-47F2-BDC6-1D8C26739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624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6FA5F1-AD26-41C3-8D2B-C82864F40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EE67F5-B8D0-47ED-99D0-3C17E650B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352BE80-F327-4437-B8AA-278C94119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0D1738F-5B98-4F85-A7A2-BF45D3B75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800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62516C-8712-4367-A7C0-C4A2000A7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6B2C9E-E5C1-47C3-BC9A-77C01FD1E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45D94F-A532-4E17-A58D-7F549B79B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16169D-D0ED-40F3-8F0C-339A099FA430}"/>
              </a:ext>
            </a:extLst>
          </p:cNvPr>
          <p:cNvSpPr txBox="1"/>
          <p:nvPr userDrawn="1"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</a:rPr>
              <a:t> </a:t>
            </a:r>
            <a:r>
              <a:rPr lang="en-US" altLang="ko-KR" sz="900" dirty="0">
                <a:solidFill>
                  <a:schemeClr val="tx1"/>
                </a:solidFill>
              </a:rPr>
              <a:t>PowerPoint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971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07D48-B175-4627-B13F-2B1D42F6A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C0A2B2-9C04-43C7-8935-4B3BC0231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8D1692-04F4-48B0-A631-731A6D15D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3BC75-346C-42B4-B7F8-0616AA3D9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1199AC8-1CE6-4F36-A7D8-4DD1C90F1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D60830-19B7-4C46-9096-B2981B220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4469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9C75C-43E3-439A-B073-5BD82C487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273701-9315-4E58-9D6D-48682990CC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25B6E6-41F0-4AA4-9DAC-24B3F8015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7F92B7-FA82-4883-A2F7-10C41B370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E5F1E2-5695-48AD-B9D6-8CECD93DB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F0E2E8-8221-4CC1-8A31-07A30A73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935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58C61F-C343-4940-9701-CE7891323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E92F13-8BCD-4224-8BC4-E665407A0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104FFA-8AEA-42AD-BB3B-CB3AFF5DC1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45284-18F9-4968-BC8B-3D7C9AED7E57}" type="datetimeFigureOut">
              <a:rPr lang="ko-KR" altLang="en-US" smtClean="0"/>
              <a:t>2022-02-21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8BAAFE-3A8C-4CF4-AD37-182FD7816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C71AFE-D340-435C-9123-BC14E8E943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9FB30-2AF9-4E1C-9B9E-78D0C3C8A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354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33EF762-759F-44DF-847E-B9B4C60965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C30749-8F18-4410-8EFB-5E5342F70C2B}"/>
              </a:ext>
            </a:extLst>
          </p:cNvPr>
          <p:cNvSpPr txBox="1"/>
          <p:nvPr/>
        </p:nvSpPr>
        <p:spPr>
          <a:xfrm>
            <a:off x="7296803" y="4821381"/>
            <a:ext cx="390363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4000" b="1" dirty="0">
                <a:solidFill>
                  <a:schemeClr val="bg1"/>
                </a:solidFill>
              </a:rPr>
              <a:t>이미지의 중요성</a:t>
            </a:r>
          </a:p>
          <a:p>
            <a:pPr algn="r"/>
            <a:r>
              <a:rPr lang="ko-KR" altLang="en-US" sz="2800" b="1" dirty="0">
                <a:solidFill>
                  <a:schemeClr val="bg1"/>
                </a:solidFill>
              </a:rPr>
              <a:t>대학입시 관점에서</a:t>
            </a:r>
          </a:p>
        </p:txBody>
      </p:sp>
    </p:spTree>
    <p:extLst>
      <p:ext uri="{BB962C8B-B14F-4D97-AF65-F5344CB8AC3E}">
        <p14:creationId xmlns:p14="http://schemas.microsoft.com/office/powerpoint/2010/main" val="1058691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2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5599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대학 이미지의 중요성 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연세대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3600" b="1" spc="-3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074" name="Picture 2" descr="미팅 협의 · 상담 · 비즈니스 아이콘 49692778">
            <a:extLst>
              <a:ext uri="{FF2B5EF4-FFF2-40B4-BE49-F238E27FC236}">
                <a16:creationId xmlns:a16="http://schemas.microsoft.com/office/drawing/2014/main" id="{63B69CF0-EEC2-4F6A-A999-AB858B2CA0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80588" y="4169412"/>
            <a:ext cx="1593021" cy="1546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미팅 협의 · 상담 · 비즈니스 아이콘 49692778">
            <a:extLst>
              <a:ext uri="{FF2B5EF4-FFF2-40B4-BE49-F238E27FC236}">
                <a16:creationId xmlns:a16="http://schemas.microsoft.com/office/drawing/2014/main" id="{907B3A49-35A1-46A0-9C3D-A78F7CA74D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4107623" y="4169412"/>
            <a:ext cx="1593021" cy="1546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B1E93-50C5-4FE9-9F87-E351D433B33E}"/>
              </a:ext>
            </a:extLst>
          </p:cNvPr>
          <p:cNvSpPr txBox="1"/>
          <p:nvPr/>
        </p:nvSpPr>
        <p:spPr>
          <a:xfrm>
            <a:off x="3974789" y="3615413"/>
            <a:ext cx="18586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학생은 국어를 잘 보고 수학을 못 보셨으니 </a:t>
            </a:r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………. </a:t>
            </a:r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고려대를 쓰셔야 합니다</a:t>
            </a:r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pic>
        <p:nvPicPr>
          <p:cNvPr id="11" name="Picture 2" descr="Yonsei University연세대학교 - YouTube">
            <a:extLst>
              <a:ext uri="{FF2B5EF4-FFF2-40B4-BE49-F238E27FC236}">
                <a16:creationId xmlns:a16="http://schemas.microsoft.com/office/drawing/2014/main" id="{94B98B62-DE4F-483E-B1EE-C6359F06F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531" y="2532625"/>
            <a:ext cx="2156652" cy="215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인재발굴처 메인">
            <a:extLst>
              <a:ext uri="{FF2B5EF4-FFF2-40B4-BE49-F238E27FC236}">
                <a16:creationId xmlns:a16="http://schemas.microsoft.com/office/drawing/2014/main" id="{5D0C70BA-FD12-440B-BEF7-42284756B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7800" y="3000222"/>
            <a:ext cx="1689055" cy="1689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2FB168-5EDD-44AE-ACB3-20677D0C4303}"/>
              </a:ext>
            </a:extLst>
          </p:cNvPr>
          <p:cNvSpPr txBox="1"/>
          <p:nvPr/>
        </p:nvSpPr>
        <p:spPr>
          <a:xfrm>
            <a:off x="6892475" y="3926387"/>
            <a:ext cx="7084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연대는요</a:t>
            </a:r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95421C-90DD-415B-9489-CEA542AFDCF9}"/>
              </a:ext>
            </a:extLst>
          </p:cNvPr>
          <p:cNvSpPr txBox="1"/>
          <p:nvPr/>
        </p:nvSpPr>
        <p:spPr>
          <a:xfrm>
            <a:off x="6385855" y="4216322"/>
            <a:ext cx="7084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4092215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1.85185E-6 L -0.00026 -0.09121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4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2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83503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대학 이미지의 중요성 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이화여대 및 여대 약대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3600" b="1" spc="-3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074" name="Picture 2" descr="미팅 협의 · 상담 · 비즈니스 아이콘 49692778">
            <a:extLst>
              <a:ext uri="{FF2B5EF4-FFF2-40B4-BE49-F238E27FC236}">
                <a16:creationId xmlns:a16="http://schemas.microsoft.com/office/drawing/2014/main" id="{63B69CF0-EEC2-4F6A-A999-AB858B2CA0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414288" y="2205425"/>
            <a:ext cx="1593021" cy="1546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미팅 협의 · 상담 · 비즈니스 아이콘 49692778">
            <a:extLst>
              <a:ext uri="{FF2B5EF4-FFF2-40B4-BE49-F238E27FC236}">
                <a16:creationId xmlns:a16="http://schemas.microsoft.com/office/drawing/2014/main" id="{907B3A49-35A1-46A0-9C3D-A78F7CA74D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7041323" y="2205425"/>
            <a:ext cx="1593021" cy="1546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8B1E93-50C5-4FE9-9F87-E351D433B33E}"/>
              </a:ext>
            </a:extLst>
          </p:cNvPr>
          <p:cNvSpPr txBox="1"/>
          <p:nvPr/>
        </p:nvSpPr>
        <p:spPr>
          <a:xfrm>
            <a:off x="6908489" y="1651426"/>
            <a:ext cx="18586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현재 학생 성적으로는</a:t>
            </a:r>
            <a:b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이화여대 약학과를 쓰시는 것이 옳다고 판단됩니다</a:t>
            </a:r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2FB168-5EDD-44AE-ACB3-20677D0C4303}"/>
              </a:ext>
            </a:extLst>
          </p:cNvPr>
          <p:cNvSpPr txBox="1"/>
          <p:nvPr/>
        </p:nvSpPr>
        <p:spPr>
          <a:xfrm>
            <a:off x="9575573" y="1796040"/>
            <a:ext cx="12704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아 이화여대 말고 다른 약대는 없어요</a:t>
            </a:r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</p:txBody>
      </p:sp>
      <p:pic>
        <p:nvPicPr>
          <p:cNvPr id="12" name="Picture 2" descr="미팅 협의 · 상담 · 비즈니스 아이콘 49692778">
            <a:extLst>
              <a:ext uri="{FF2B5EF4-FFF2-40B4-BE49-F238E27FC236}">
                <a16:creationId xmlns:a16="http://schemas.microsoft.com/office/drawing/2014/main" id="{4F5B479A-A0F3-414E-AAC2-03FD782ACE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414288" y="4700975"/>
            <a:ext cx="1593021" cy="1546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미팅 협의 · 상담 · 비즈니스 아이콘 49692778">
            <a:extLst>
              <a:ext uri="{FF2B5EF4-FFF2-40B4-BE49-F238E27FC236}">
                <a16:creationId xmlns:a16="http://schemas.microsoft.com/office/drawing/2014/main" id="{698F84F0-79B6-4EE8-B97B-2D527872AC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7041323" y="4700975"/>
            <a:ext cx="1593021" cy="1546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1B6454E-A1F8-465C-A123-D47A9570C654}"/>
              </a:ext>
            </a:extLst>
          </p:cNvPr>
          <p:cNvSpPr txBox="1"/>
          <p:nvPr/>
        </p:nvSpPr>
        <p:spPr>
          <a:xfrm>
            <a:off x="6908489" y="4040131"/>
            <a:ext cx="18586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이대약대</a:t>
            </a:r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진짜 좋은데</a:t>
            </a:r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 </a:t>
            </a:r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탑 </a:t>
            </a:r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안에 들어요</a:t>
            </a:r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b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굳이 이대를 쓰기 싫으신 이유가 있을까요</a:t>
            </a:r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3ABC4A-0269-4F89-953B-88577606882B}"/>
              </a:ext>
            </a:extLst>
          </p:cNvPr>
          <p:cNvSpPr txBox="1"/>
          <p:nvPr/>
        </p:nvSpPr>
        <p:spPr>
          <a:xfrm>
            <a:off x="9482208" y="4161842"/>
            <a:ext cx="15930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아니 이대 들어가면 </a:t>
            </a:r>
            <a:b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정상적인 학생들도 다 </a:t>
            </a:r>
            <a:b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0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이상해진다고</a:t>
            </a:r>
            <a:r>
              <a:rPr lang="ko-KR" altLang="en-US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하더라고요</a:t>
            </a:r>
            <a:b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endParaRPr lang="en-US" altLang="ko-KR" sz="1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6146" name="Picture 2" descr="이화여자대학교 Ewha Womans University - Home | Facebook">
            <a:extLst>
              <a:ext uri="{FF2B5EF4-FFF2-40B4-BE49-F238E27FC236}">
                <a16:creationId xmlns:a16="http://schemas.microsoft.com/office/drawing/2014/main" id="{E37D78CC-5C0C-4D90-82D9-8874D7F7F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713" y="2680368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6C4336A-2701-4994-992F-967266C80639}"/>
              </a:ext>
            </a:extLst>
          </p:cNvPr>
          <p:cNvSpPr txBox="1"/>
          <p:nvPr/>
        </p:nvSpPr>
        <p:spPr>
          <a:xfrm>
            <a:off x="9346369" y="4795075"/>
            <a:ext cx="7084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945811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5" grpId="0"/>
      <p:bldP spid="16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2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57967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입에 달라붙는 유행어의 중요성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B8DEE4-BBF9-4826-96BE-F95AD73B960F}"/>
              </a:ext>
            </a:extLst>
          </p:cNvPr>
          <p:cNvSpPr txBox="1"/>
          <p:nvPr/>
        </p:nvSpPr>
        <p:spPr>
          <a:xfrm>
            <a:off x="1414418" y="1692168"/>
            <a:ext cx="25860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서연고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서성한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중경외시</a:t>
            </a:r>
            <a:endParaRPr lang="ko-KR" altLang="en-US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9" name="그림 18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ADBC52B2-EB28-464A-88A2-8EF8007403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93" y="2333584"/>
            <a:ext cx="4688731" cy="2832248"/>
          </a:xfrm>
          <a:prstGeom prst="rect">
            <a:avLst/>
          </a:prstGeom>
        </p:spPr>
      </p:pic>
      <p:sp>
        <p:nvSpPr>
          <p:cNvPr id="21" name="AutoShape 18">
            <a:extLst>
              <a:ext uri="{FF2B5EF4-FFF2-40B4-BE49-F238E27FC236}">
                <a16:creationId xmlns:a16="http://schemas.microsoft.com/office/drawing/2014/main" id="{00C53496-458B-4B74-A420-FB88DF39D2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32887" y="3276600"/>
            <a:ext cx="3073038" cy="3073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195AF6-B0C4-4252-9D49-3626F0754D67}"/>
              </a:ext>
            </a:extLst>
          </p:cNvPr>
          <p:cNvSpPr txBox="1"/>
          <p:nvPr/>
        </p:nvSpPr>
        <p:spPr>
          <a:xfrm>
            <a:off x="6850826" y="1692168"/>
            <a:ext cx="31694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서연고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서성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한외 시 중 경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0B660FD6-3541-41AD-9B7C-20D855EF6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381" y="2281625"/>
            <a:ext cx="4141607" cy="131335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CA42DC8-E3C1-444A-8B5E-7F482F6E25E7}"/>
              </a:ext>
            </a:extLst>
          </p:cNvPr>
          <p:cNvSpPr txBox="1"/>
          <p:nvPr/>
        </p:nvSpPr>
        <p:spPr>
          <a:xfrm>
            <a:off x="6232886" y="3850087"/>
            <a:ext cx="5216163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서연고</a:t>
            </a:r>
            <a: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의미 없음</a:t>
            </a:r>
            <a:endParaRPr lang="en-US" altLang="ko-KR" sz="15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서강대</a:t>
            </a:r>
            <a: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매우 기분 나쁘나 </a:t>
            </a:r>
            <a:b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학교 인원수가 적어 반발하기 힘듦</a:t>
            </a:r>
            <a:endParaRPr lang="en-US" altLang="ko-KR" sz="15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성균관대</a:t>
            </a:r>
            <a: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한양대가 붙는 것이 기분이 나쁘나 </a:t>
            </a:r>
            <a:b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서강대 견제</a:t>
            </a:r>
            <a:endParaRPr lang="en-US" altLang="ko-KR" sz="15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한양대</a:t>
            </a:r>
            <a: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성균관대와 같은 라인이라서 감사</a:t>
            </a:r>
            <a:endParaRPr lang="en-US" altLang="ko-KR" sz="15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중앙대</a:t>
            </a:r>
            <a: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외대보다 앞이라서 떡상</a:t>
            </a:r>
            <a: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 </a:t>
            </a: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감사</a:t>
            </a:r>
            <a:endParaRPr lang="en-US" altLang="ko-KR" sz="15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경희대</a:t>
            </a:r>
            <a: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두말할 것 없음</a:t>
            </a:r>
            <a:endParaRPr lang="en-US" altLang="ko-KR" sz="15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한국외대</a:t>
            </a:r>
            <a: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엄청 맞았는데 훌리건 부족으로 인해 반박 불가</a:t>
            </a:r>
            <a:endParaRPr lang="en-US" altLang="ko-KR" sz="15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시립대</a:t>
            </a:r>
            <a:r>
              <a:rPr lang="en-US" altLang="ko-KR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IMF </a:t>
            </a:r>
            <a:r>
              <a:rPr lang="ko-KR" altLang="en-US" sz="15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떡상으로 인하여 얻은 기반 잃어버림 </a:t>
            </a:r>
          </a:p>
        </p:txBody>
      </p:sp>
    </p:spTree>
    <p:extLst>
      <p:ext uri="{BB962C8B-B14F-4D97-AF65-F5344CB8AC3E}">
        <p14:creationId xmlns:p14="http://schemas.microsoft.com/office/powerpoint/2010/main" val="62511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/>
      <p:bldP spid="28" grpId="1"/>
      <p:bldP spid="3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2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3417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그리고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</a:t>
            </a:r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현재 결과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A6F197BD-E516-43A8-896B-E97B0B1E0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675" y="1237870"/>
            <a:ext cx="6448425" cy="548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4820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1002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선동</a:t>
            </a:r>
          </a:p>
        </p:txBody>
      </p:sp>
      <p:pic>
        <p:nvPicPr>
          <p:cNvPr id="7170" name="Picture 2" descr="요제프 괴벨스 - 위키백과, 우리 모두의 백과사전">
            <a:extLst>
              <a:ext uri="{FF2B5EF4-FFF2-40B4-BE49-F238E27FC236}">
                <a16:creationId xmlns:a16="http://schemas.microsoft.com/office/drawing/2014/main" id="{0AEA8E9F-ED7D-4321-BB6C-F24F18D67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870" y="1753504"/>
            <a:ext cx="2857500" cy="383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72FEF0-9894-4A1E-82F1-1BFE6966C03D}"/>
              </a:ext>
            </a:extLst>
          </p:cNvPr>
          <p:cNvSpPr txBox="1"/>
          <p:nvPr/>
        </p:nvSpPr>
        <p:spPr>
          <a:xfrm>
            <a:off x="804660" y="5834154"/>
            <a:ext cx="36957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rgbClr val="373A3C"/>
                </a:solidFill>
                <a:effectLst/>
                <a:latin typeface="Open Sans" panose="020B0606030504020204" pitchFamily="34" charset="0"/>
              </a:rPr>
              <a:t>거짓말도 </a:t>
            </a:r>
            <a:r>
              <a:rPr lang="en-US" altLang="ko-KR" b="1" i="0" dirty="0">
                <a:solidFill>
                  <a:srgbClr val="373A3C"/>
                </a:solidFill>
                <a:effectLst/>
                <a:latin typeface="Open Sans" panose="020B0606030504020204" pitchFamily="34" charset="0"/>
              </a:rPr>
              <a:t>100</a:t>
            </a:r>
            <a:r>
              <a:rPr lang="ko-KR" altLang="en-US" b="1" i="0" dirty="0">
                <a:solidFill>
                  <a:srgbClr val="373A3C"/>
                </a:solidFill>
                <a:effectLst/>
                <a:latin typeface="Open Sans" panose="020B0606030504020204" pitchFamily="34" charset="0"/>
              </a:rPr>
              <a:t>번 하면 진실이 된다</a:t>
            </a:r>
            <a:r>
              <a:rPr lang="en-US" altLang="ko-KR" b="1" i="0" dirty="0">
                <a:solidFill>
                  <a:srgbClr val="373A3C"/>
                </a:solidFill>
                <a:effectLst/>
                <a:latin typeface="Open Sans" panose="020B0606030504020204" pitchFamily="34" charset="0"/>
              </a:rPr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90D23C5-42BD-43A3-ABC0-BEC5938C1C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778" r="1451" b="48055"/>
          <a:stretch/>
        </p:blipFill>
        <p:spPr>
          <a:xfrm>
            <a:off x="4905361" y="1753504"/>
            <a:ext cx="2764848" cy="23431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30DA559-C601-47F3-AC55-3B8D1A0AE0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2084" y="4296679"/>
            <a:ext cx="2451401" cy="234314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CA3A524-EE22-4A06-BDBC-9253C777FF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9084" y="1524000"/>
            <a:ext cx="2073986" cy="500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96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0" y="1142096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2044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누구세요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  <a:endParaRPr lang="ko-KR" altLang="en-US" sz="3600" b="1" spc="-3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AC2140-FCFB-49CA-9BC6-24C2B219AD9D}"/>
              </a:ext>
            </a:extLst>
          </p:cNvPr>
          <p:cNvSpPr txBox="1"/>
          <p:nvPr/>
        </p:nvSpPr>
        <p:spPr>
          <a:xfrm>
            <a:off x="1613788" y="2234823"/>
            <a:ext cx="476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28A109-FC76-489A-88C9-338897D49A7A}"/>
              </a:ext>
            </a:extLst>
          </p:cNvPr>
          <p:cNvSpPr txBox="1"/>
          <p:nvPr/>
        </p:nvSpPr>
        <p:spPr>
          <a:xfrm>
            <a:off x="1624422" y="4820663"/>
            <a:ext cx="476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3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2FF4C0-D43C-473C-9252-7E6B45C8DDCB}"/>
              </a:ext>
            </a:extLst>
          </p:cNvPr>
          <p:cNvSpPr txBox="1"/>
          <p:nvPr/>
        </p:nvSpPr>
        <p:spPr>
          <a:xfrm>
            <a:off x="5864629" y="3143022"/>
            <a:ext cx="61098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2022학년도 실적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서울대 의예과 6명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메이저 의대 (연세, 가톨릭, 울산, 성균, 고려) 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71명 합격 가능 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총원 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140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명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원내 상위 15% 의대 합격 가능 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원내 상위 50% 연세대 이과 자연계열 중상위과 합격 가능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E887FAC-BAEC-4D3A-88ED-0BCAC4830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75" y="2425503"/>
            <a:ext cx="4265645" cy="291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1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2143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무슨 기사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  <a:endParaRPr lang="ko-KR" altLang="en-US" sz="3600" b="1" spc="-3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AC2140-FCFB-49CA-9BC6-24C2B219AD9D}"/>
              </a:ext>
            </a:extLst>
          </p:cNvPr>
          <p:cNvSpPr txBox="1"/>
          <p:nvPr/>
        </p:nvSpPr>
        <p:spPr>
          <a:xfrm>
            <a:off x="1613788" y="2234823"/>
            <a:ext cx="476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28A109-FC76-489A-88C9-338897D49A7A}"/>
              </a:ext>
            </a:extLst>
          </p:cNvPr>
          <p:cNvSpPr txBox="1"/>
          <p:nvPr/>
        </p:nvSpPr>
        <p:spPr>
          <a:xfrm>
            <a:off x="1624422" y="4820663"/>
            <a:ext cx="476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3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F7B9648-82DA-4E2F-866A-DEBA6143E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896" y="1639585"/>
            <a:ext cx="5369059" cy="4760649"/>
          </a:xfrm>
          <a:prstGeom prst="rect">
            <a:avLst/>
          </a:prstGeom>
        </p:spPr>
      </p:pic>
      <p:sp>
        <p:nvSpPr>
          <p:cNvPr id="7" name="십자형 6">
            <a:extLst>
              <a:ext uri="{FF2B5EF4-FFF2-40B4-BE49-F238E27FC236}">
                <a16:creationId xmlns:a16="http://schemas.microsoft.com/office/drawing/2014/main" id="{A4C1D113-8997-4C8A-AB5D-84DDE91ABA98}"/>
              </a:ext>
            </a:extLst>
          </p:cNvPr>
          <p:cNvSpPr>
            <a:spLocks noChangeAspect="1"/>
          </p:cNvSpPr>
          <p:nvPr/>
        </p:nvSpPr>
        <p:spPr>
          <a:xfrm rot="2700000">
            <a:off x="2845764" y="1078049"/>
            <a:ext cx="5911681" cy="5903174"/>
          </a:xfrm>
          <a:prstGeom prst="plus">
            <a:avLst>
              <a:gd name="adj" fmla="val 4870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92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2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6619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선동하는 한 물간 입시학원 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+ </a:t>
            </a:r>
            <a:r>
              <a:rPr lang="ko-KR" altLang="en-US" sz="3600" b="1" spc="-300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기레기</a:t>
            </a:r>
            <a:endParaRPr lang="ko-KR" altLang="en-US" sz="3600" b="1" spc="-3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AC2140-FCFB-49CA-9BC6-24C2B219AD9D}"/>
              </a:ext>
            </a:extLst>
          </p:cNvPr>
          <p:cNvSpPr txBox="1"/>
          <p:nvPr/>
        </p:nvSpPr>
        <p:spPr>
          <a:xfrm>
            <a:off x="2084305" y="2146046"/>
            <a:ext cx="476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28A109-FC76-489A-88C9-338897D49A7A}"/>
              </a:ext>
            </a:extLst>
          </p:cNvPr>
          <p:cNvSpPr txBox="1"/>
          <p:nvPr/>
        </p:nvSpPr>
        <p:spPr>
          <a:xfrm>
            <a:off x="2094939" y="4731886"/>
            <a:ext cx="476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3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34D63A-871C-4C5D-86E0-EB2168111C35}"/>
              </a:ext>
            </a:extLst>
          </p:cNvPr>
          <p:cNvSpPr txBox="1"/>
          <p:nvPr/>
        </p:nvSpPr>
        <p:spPr>
          <a:xfrm>
            <a:off x="1337018" y="1807489"/>
            <a:ext cx="61098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대학마다 반영비가 천차만별이기 때문에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유불리가 갈릴 수 있고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이와 같은 상황은 그 이전에도 있었다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D09CAC6-CF47-48AE-8FA3-078B3DB4C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514" y="1807489"/>
            <a:ext cx="3600919" cy="45386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B9D1C1B-3765-485A-AACE-C6C3BF4E2CA6}"/>
              </a:ext>
            </a:extLst>
          </p:cNvPr>
          <p:cNvSpPr txBox="1"/>
          <p:nvPr/>
        </p:nvSpPr>
        <p:spPr>
          <a:xfrm>
            <a:off x="1337018" y="3367310"/>
            <a:ext cx="465541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인제대학교의 경우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모든 영역의 반영비를 같게 만들고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표준점수만을 반영하여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상대적으로 국어가 매우 중요해짐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19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학년도는 수학이 쉽고 국어가 어려우면서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이와 같은 사례들이 나올 수 있었다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71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2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6619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선동하는 한 물간 입시학원 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+ </a:t>
            </a:r>
            <a:r>
              <a:rPr lang="ko-KR" altLang="en-US" sz="3600" b="1" spc="-300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기레기</a:t>
            </a:r>
            <a:endParaRPr lang="ko-KR" altLang="en-US" sz="3600" b="1" spc="-3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AC2140-FCFB-49CA-9BC6-24C2B219AD9D}"/>
              </a:ext>
            </a:extLst>
          </p:cNvPr>
          <p:cNvSpPr txBox="1"/>
          <p:nvPr/>
        </p:nvSpPr>
        <p:spPr>
          <a:xfrm>
            <a:off x="1667054" y="3385727"/>
            <a:ext cx="29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28A109-FC76-489A-88C9-338897D49A7A}"/>
              </a:ext>
            </a:extLst>
          </p:cNvPr>
          <p:cNvSpPr txBox="1"/>
          <p:nvPr/>
        </p:nvSpPr>
        <p:spPr>
          <a:xfrm>
            <a:off x="1624422" y="5431678"/>
            <a:ext cx="29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3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620BDEF-66E4-4F3C-B608-02EA4B54A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630" y="3845500"/>
            <a:ext cx="2825483" cy="99064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548774E-DB7F-49F3-BD2E-DA6D945B7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622" y="4817107"/>
            <a:ext cx="3869510" cy="8456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0E13433-41A8-4A75-84B7-35FFB5A19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688" y="2778137"/>
            <a:ext cx="4222732" cy="184111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BE8BF63-38B7-483A-A448-D9944F861E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833" y="2145261"/>
            <a:ext cx="3021090" cy="15704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85DB232-2ED6-4098-BDFA-2E4BBD67E4FD}"/>
              </a:ext>
            </a:extLst>
          </p:cNvPr>
          <p:cNvSpPr txBox="1"/>
          <p:nvPr/>
        </p:nvSpPr>
        <p:spPr>
          <a:xfrm>
            <a:off x="1253718" y="1638209"/>
            <a:ext cx="3182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가톨릭대학교 수능 반영방식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5C7E68-1F2C-41D6-AD6C-E3947D687B55}"/>
              </a:ext>
            </a:extLst>
          </p:cNvPr>
          <p:cNvSpPr txBox="1"/>
          <p:nvPr/>
        </p:nvSpPr>
        <p:spPr>
          <a:xfrm>
            <a:off x="7217355" y="2281625"/>
            <a:ext cx="27924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연세대학교 수능 반영방식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01342B7-0154-47ED-856A-7FDF1DE2B2FB}"/>
              </a:ext>
            </a:extLst>
          </p:cNvPr>
          <p:cNvSpPr txBox="1"/>
          <p:nvPr/>
        </p:nvSpPr>
        <p:spPr>
          <a:xfrm>
            <a:off x="949712" y="5863144"/>
            <a:ext cx="37901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대학반영식 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점 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국어 </a:t>
            </a:r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표점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 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2.67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점</a:t>
            </a:r>
            <a:endParaRPr lang="ko-KR" altLang="en-US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698305-0F75-4865-93AE-6A4BCC66C773}"/>
              </a:ext>
            </a:extLst>
          </p:cNvPr>
          <p:cNvSpPr txBox="1"/>
          <p:nvPr/>
        </p:nvSpPr>
        <p:spPr>
          <a:xfrm>
            <a:off x="6760001" y="5770232"/>
            <a:ext cx="4006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대학반영식 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100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점 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국어 </a:t>
            </a:r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표점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 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100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Wingdings" panose="05000000000000000000" pitchFamily="2" charset="2"/>
              </a:rPr>
              <a:t>점</a:t>
            </a:r>
            <a:endParaRPr lang="ko-KR" altLang="en-US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0549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37" grpId="0"/>
      <p:bldP spid="22" grpId="0"/>
      <p:bldP spid="23" grpId="0"/>
      <p:bldP spid="24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2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6619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선동하는 한 물간 입시학원 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+ </a:t>
            </a:r>
            <a:r>
              <a:rPr lang="ko-KR" altLang="en-US" sz="3600" b="1" spc="-300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기레기</a:t>
            </a:r>
            <a:endParaRPr lang="ko-KR" altLang="en-US" sz="3600" b="1" spc="-3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6" name="Picture 2" descr="Yonsei University연세대학교 - YouTube">
            <a:extLst>
              <a:ext uri="{FF2B5EF4-FFF2-40B4-BE49-F238E27FC236}">
                <a16:creationId xmlns:a16="http://schemas.microsoft.com/office/drawing/2014/main" id="{EAF642CF-4B4B-49BC-9DC9-7FF562969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302" y="2659781"/>
            <a:ext cx="2156652" cy="215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가톨릭대학교 서울성모병원">
            <a:extLst>
              <a:ext uri="{FF2B5EF4-FFF2-40B4-BE49-F238E27FC236}">
                <a16:creationId xmlns:a16="http://schemas.microsoft.com/office/drawing/2014/main" id="{9DEA31AB-3E34-486C-85B7-0DB2D187F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2772" y="3467257"/>
            <a:ext cx="4513534" cy="644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78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2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6619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선동하는 한 물간 입시학원 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+ </a:t>
            </a:r>
            <a:r>
              <a:rPr lang="ko-KR" altLang="en-US" sz="3600" b="1" spc="-300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기레기</a:t>
            </a:r>
            <a:endParaRPr lang="ko-KR" altLang="en-US" sz="3600" b="1" spc="-3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266A072-9181-4F0E-A961-FE020A93A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750" y="4819706"/>
            <a:ext cx="2867877" cy="179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Yonsei University연세대학교 - YouTube">
            <a:extLst>
              <a:ext uri="{FF2B5EF4-FFF2-40B4-BE49-F238E27FC236}">
                <a16:creationId xmlns:a16="http://schemas.microsoft.com/office/drawing/2014/main" id="{4D0ADAD6-D324-4767-BEBB-5091AA606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348" y="2455499"/>
            <a:ext cx="2156652" cy="2156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가톨릭대학교 서울성모병원">
            <a:extLst>
              <a:ext uri="{FF2B5EF4-FFF2-40B4-BE49-F238E27FC236}">
                <a16:creationId xmlns:a16="http://schemas.microsoft.com/office/drawing/2014/main" id="{01A04D71-5779-4F7F-9039-EBDAF2ABD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627" y="3211429"/>
            <a:ext cx="4513534" cy="644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L 도형 5">
            <a:extLst>
              <a:ext uri="{FF2B5EF4-FFF2-40B4-BE49-F238E27FC236}">
                <a16:creationId xmlns:a16="http://schemas.microsoft.com/office/drawing/2014/main" id="{19113676-93D0-4953-8EC8-EB778B2F4A2B}"/>
              </a:ext>
            </a:extLst>
          </p:cNvPr>
          <p:cNvSpPr>
            <a:spLocks noChangeAspect="1"/>
          </p:cNvSpPr>
          <p:nvPr/>
        </p:nvSpPr>
        <p:spPr>
          <a:xfrm rot="13500000">
            <a:off x="4242180" y="3202396"/>
            <a:ext cx="720000" cy="720000"/>
          </a:xfrm>
          <a:prstGeom prst="corner">
            <a:avLst>
              <a:gd name="adj1" fmla="val 19730"/>
              <a:gd name="adj2" fmla="val 184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L 도형 12">
            <a:extLst>
              <a:ext uri="{FF2B5EF4-FFF2-40B4-BE49-F238E27FC236}">
                <a16:creationId xmlns:a16="http://schemas.microsoft.com/office/drawing/2014/main" id="{A87606B1-8A4C-4DE7-A5E6-1601704D5C2A}"/>
              </a:ext>
            </a:extLst>
          </p:cNvPr>
          <p:cNvSpPr>
            <a:spLocks noChangeAspect="1"/>
          </p:cNvSpPr>
          <p:nvPr/>
        </p:nvSpPr>
        <p:spPr>
          <a:xfrm rot="13500000">
            <a:off x="4665460" y="3202397"/>
            <a:ext cx="720000" cy="720000"/>
          </a:xfrm>
          <a:prstGeom prst="corner">
            <a:avLst>
              <a:gd name="adj1" fmla="val 19730"/>
              <a:gd name="adj2" fmla="val 184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L 도형 13">
            <a:extLst>
              <a:ext uri="{FF2B5EF4-FFF2-40B4-BE49-F238E27FC236}">
                <a16:creationId xmlns:a16="http://schemas.microsoft.com/office/drawing/2014/main" id="{C3D79C36-5ACF-4409-9138-D22E6B8DA180}"/>
              </a:ext>
            </a:extLst>
          </p:cNvPr>
          <p:cNvSpPr>
            <a:spLocks noChangeAspect="1"/>
          </p:cNvSpPr>
          <p:nvPr/>
        </p:nvSpPr>
        <p:spPr>
          <a:xfrm rot="13500000">
            <a:off x="5112581" y="3202398"/>
            <a:ext cx="720000" cy="720000"/>
          </a:xfrm>
          <a:prstGeom prst="corner">
            <a:avLst>
              <a:gd name="adj1" fmla="val 19730"/>
              <a:gd name="adj2" fmla="val 184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L 도형 14">
            <a:extLst>
              <a:ext uri="{FF2B5EF4-FFF2-40B4-BE49-F238E27FC236}">
                <a16:creationId xmlns:a16="http://schemas.microsoft.com/office/drawing/2014/main" id="{16D8CCCE-E60D-437A-AABB-959068458C6A}"/>
              </a:ext>
            </a:extLst>
          </p:cNvPr>
          <p:cNvSpPr>
            <a:spLocks noChangeAspect="1"/>
          </p:cNvSpPr>
          <p:nvPr/>
        </p:nvSpPr>
        <p:spPr>
          <a:xfrm rot="13500000">
            <a:off x="5559702" y="3202397"/>
            <a:ext cx="720000" cy="720000"/>
          </a:xfrm>
          <a:prstGeom prst="corner">
            <a:avLst>
              <a:gd name="adj1" fmla="val 19730"/>
              <a:gd name="adj2" fmla="val 184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469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1D38B16-140D-43D2-97DF-A3A63699995D}"/>
              </a:ext>
            </a:extLst>
          </p:cNvPr>
          <p:cNvSpPr/>
          <p:nvPr/>
        </p:nvSpPr>
        <p:spPr>
          <a:xfrm>
            <a:off x="-2" y="2539"/>
            <a:ext cx="12191999" cy="1139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B62E7D8-2355-44BA-A245-B5774C0B2832}"/>
              </a:ext>
            </a:extLst>
          </p:cNvPr>
          <p:cNvCxnSpPr>
            <a:cxnSpLocks/>
          </p:cNvCxnSpPr>
          <p:nvPr/>
        </p:nvCxnSpPr>
        <p:spPr>
          <a:xfrm>
            <a:off x="-2" y="1142082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596F80-1369-418D-B79C-C48A2C2E6E06}"/>
              </a:ext>
            </a:extLst>
          </p:cNvPr>
          <p:cNvSpPr txBox="1"/>
          <p:nvPr/>
        </p:nvSpPr>
        <p:spPr>
          <a:xfrm>
            <a:off x="588507" y="249144"/>
            <a:ext cx="6619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선동하는 한 물간 입시학원 </a:t>
            </a:r>
            <a:r>
              <a:rPr lang="en-US" altLang="ko-KR" sz="3600" b="1" spc="-30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+ </a:t>
            </a:r>
            <a:r>
              <a:rPr lang="ko-KR" altLang="en-US" sz="3600" b="1" spc="-300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기레기</a:t>
            </a:r>
            <a:endParaRPr lang="ko-KR" altLang="en-US" sz="3600" b="1" spc="-30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37427AF-D990-47A1-AAD4-7FC0AF90F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537" y="1639585"/>
            <a:ext cx="5369059" cy="47606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49399FD-3758-433E-99D9-6C70014CFF79}"/>
              </a:ext>
            </a:extLst>
          </p:cNvPr>
          <p:cNvSpPr txBox="1"/>
          <p:nvPr/>
        </p:nvSpPr>
        <p:spPr>
          <a:xfrm>
            <a:off x="7026661" y="3146613"/>
            <a:ext cx="487006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실제로 대부분의 연세대 경영 합격자의 경우</a:t>
            </a:r>
            <a:b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흔히 말하는 </a:t>
            </a:r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서성한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라인에 존재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극단적인 케이스를 소개하고 </a:t>
            </a:r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기사화하는</a:t>
            </a:r>
            <a:b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입시학원과 </a:t>
            </a:r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기레기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수능 후 백분위 기준으로 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~~ 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지원할 수 있는 이라는 </a:t>
            </a:r>
            <a:r>
              <a:rPr lang="ko-KR" altLang="en-US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워딩은</a:t>
            </a: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모든 대학의 반영비를 </a:t>
            </a:r>
            <a:b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동일하게 보겠다는 것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이에 따라 유리해지고 불리해지는</a:t>
            </a:r>
            <a:b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학교들이 생기기 마련</a:t>
            </a:r>
            <a:endParaRPr lang="en-US" altLang="ko-KR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9B59A1-24A0-4C34-80B2-4150109C9EE9}"/>
              </a:ext>
            </a:extLst>
          </p:cNvPr>
          <p:cNvSpPr txBox="1"/>
          <p:nvPr/>
        </p:nvSpPr>
        <p:spPr>
          <a:xfrm>
            <a:off x="7207627" y="2365114"/>
            <a:ext cx="48700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가능은 하긴 한데</a:t>
            </a:r>
            <a:r>
              <a:rPr lang="en-US" altLang="ko-KR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429451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theme/theme1.xml><?xml version="1.0" encoding="utf-8"?>
<a:theme xmlns:a="http://schemas.openxmlformats.org/drawingml/2006/main" name="Office 테마">
  <a:themeElements>
    <a:clrScheme name="2020100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576C"/>
      </a:accent1>
      <a:accent2>
        <a:srgbClr val="FDBB63"/>
      </a:accent2>
      <a:accent3>
        <a:srgbClr val="2E849F"/>
      </a:accent3>
      <a:accent4>
        <a:srgbClr val="F5DDBD"/>
      </a:accent4>
      <a:accent5>
        <a:srgbClr val="D9D7D6"/>
      </a:accent5>
      <a:accent6>
        <a:srgbClr val="6C6B71"/>
      </a:accent6>
      <a:hlink>
        <a:srgbClr val="3F3F3F"/>
      </a:hlink>
      <a:folHlink>
        <a:srgbClr val="3F3F3F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368</Words>
  <Application>Microsoft Office PowerPoint</Application>
  <PresentationFormat>와이드스크린</PresentationFormat>
  <Paragraphs>68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함초롬돋움</vt:lpstr>
      <vt:lpstr>Arial</vt:lpstr>
      <vt:lpstr>Arial Nova</vt:lpstr>
      <vt:lpstr>Open Sans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김승규</cp:lastModifiedBy>
  <cp:revision>13</cp:revision>
  <dcterms:created xsi:type="dcterms:W3CDTF">2020-10-04T10:36:58Z</dcterms:created>
  <dcterms:modified xsi:type="dcterms:W3CDTF">2022-02-21T10:51:21Z</dcterms:modified>
</cp:coreProperties>
</file>

<file path=docProps/thumbnail.jpeg>
</file>